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it-IT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0" d="100"/>
          <a:sy n="70" d="100"/>
        </p:scale>
        <p:origin x="1344" y="54"/>
      </p:cViewPr>
      <p:guideLst>
        <p:guide pos="288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Click to move the slide</a:t>
            </a:r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7640" cy="481103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defRPr/>
            </a:pPr>
            <a:r>
              <a:rPr lang="en-US" sz="2000" b="0" u="none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 bwMode="auto"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dt" idx="34"/>
          </p:nvPr>
        </p:nvSpPr>
        <p:spPr bwMode="auto"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/>
          </a:p>
        </p:txBody>
      </p:sp>
      <p:sp>
        <p:nvSpPr>
          <p:cNvPr id="65" name="PlaceHolder 5"/>
          <p:cNvSpPr>
            <a:spLocks noGrp="1"/>
          </p:cNvSpPr>
          <p:nvPr>
            <p:ph type="ftr" idx="35"/>
          </p:nvPr>
        </p:nvSpPr>
        <p:spPr bwMode="auto"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66" name="PlaceHolder 6"/>
          <p:cNvSpPr>
            <a:spLocks noGrp="1"/>
          </p:cNvSpPr>
          <p:nvPr>
            <p:ph type="sldNum" idx="36"/>
          </p:nvPr>
        </p:nvSpPr>
        <p:spPr bwMode="auto"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  <a:defRPr/>
            </a:pPr>
            <a:fld id="{79765AF0-823B-468C-AA94-3CB87B3CE32C}" type="slidenum"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‹N›</a:t>
            </a:fld>
            <a:endParaRPr lang="en-US" sz="14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37"/>
          </p:nvPr>
        </p:nvSpPr>
        <p:spPr bwMode="auto"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9ABFFE24-4778-47C8-B72B-90F47FB286E1}" type="slidenum">
              <a:rPr lang="en-US" sz="1200" b="0" u="none" strike="noStrike">
                <a:solidFill>
                  <a:schemeClr val="dk1"/>
                </a:solidFill>
                <a:latin typeface="Arial"/>
                <a:ea typeface="DejaVu Sans"/>
              </a:rPr>
              <a:t>1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defRPr/>
            </a:pPr>
            <a:endParaRPr lang="en-US" sz="18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37"/>
          </p:nvPr>
        </p:nvSpPr>
        <p:spPr bwMode="auto"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9ABFFE24-4778-47C8-B72B-90F47FB286E1}" type="slidenum">
              <a:rPr lang="en-US" sz="1200" b="0" u="none" strike="noStrike">
                <a:solidFill>
                  <a:schemeClr val="dk1"/>
                </a:solidFill>
                <a:latin typeface="Arial"/>
                <a:ea typeface="DejaVu Sans"/>
              </a:rPr>
              <a:t>2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A17C572-F21B-40A6-A458-AE8363EC1FC8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C238BB5-D61D-253E-AA4D-F375B43D01A7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36BC086-7424-EFE5-A817-DB71BA05F410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90F097-FBCA-A973-47D3-B48799D06C26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03992F0-10EE-F67A-F463-DE7CFABE9A2B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Diapositiva titolo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80"/>
            <a:ext cx="7772039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E1BB5CCD-175A-4A9E-9810-FF1D204BAC6C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ontenuto con didascalia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2000" b="1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 lang="it-IT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 bwMode="auto"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8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 bwMode="auto"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/>
            </a:pPr>
            <a:r>
              <a:rPr lang="it-IT" sz="14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BC2E78D8-64BF-4626-AFA0-3FD9186E8C9F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Immagine con didascalia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 bwMode="auto">
          <a:xfrm>
            <a:off x="1792440" y="4800600"/>
            <a:ext cx="5486039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2000" b="1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 lang="it-IT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 bwMode="auto">
          <a:xfrm>
            <a:off x="1792440" y="612720"/>
            <a:ext cx="5486039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/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/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/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/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/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 bwMode="auto">
          <a:xfrm>
            <a:off x="1792440" y="5367240"/>
            <a:ext cx="5486039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/>
            </a:pPr>
            <a:r>
              <a:rPr lang="it-IT" sz="14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3AA2B473-6009-4A6F-B703-7C88345A4714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olo e testo verticale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8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59BB7E8C-4AD6-4785-9FC5-29AE5744D1C1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Default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 bwMode="auto"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 bwMode="auto"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8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F4497800-EE48-4789-81C0-4C99D359FC7B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olo e contenuto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8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FB220FE5-9B5E-4725-B442-8895E71E4E82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1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Intestazione sezione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 bwMode="auto">
          <a:xfrm>
            <a:off x="722160" y="4406760"/>
            <a:ext cx="7772039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4000" b="1" u="none" strike="noStrike" cap="all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 lang="it-IT" sz="4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 bwMode="auto">
          <a:xfrm>
            <a:off x="722160" y="2906640"/>
            <a:ext cx="7772039" cy="1499759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/>
            </a:pPr>
            <a:r>
              <a:rPr lang="it-IT" sz="20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Fare clic per modificare stili del testo dello schema</a:t>
            </a:r>
            <a:endParaRPr lang="it-IT" sz="20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6865505A-E0C2-4360-BED7-244E59D086EE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Due contenuti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8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 bwMode="auto"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8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D3CAC3CC-56F9-4CF1-958C-64F3F231AEEC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onfronto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 bwMode="auto"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 lang="it-IT" sz="2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 bwMode="auto"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16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16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 bwMode="auto"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 lang="it-IT" sz="2400" b="0" u="none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 bwMode="auto"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Fare clic per modificare stili del testo dello schema</a:t>
            </a:r>
            <a:endParaRPr/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Secondo livello</a:t>
            </a:r>
            <a:endParaRPr/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Terzo livello</a:t>
            </a:r>
            <a:endParaRPr/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defRPr/>
            </a:pPr>
            <a:r>
              <a:rPr lang="it-IT" sz="1600" b="0" u="none" strike="noStrike">
                <a:solidFill>
                  <a:schemeClr val="dk1"/>
                </a:solidFill>
                <a:latin typeface="Calibri"/>
              </a:rPr>
              <a:t>Quarto livello</a:t>
            </a:r>
            <a:endParaRPr/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defRPr/>
            </a:pPr>
            <a:r>
              <a:rPr lang="it-IT" sz="1600" b="0" u="none" strike="noStrike">
                <a:solidFill>
                  <a:schemeClr val="dk1"/>
                </a:solidFill>
                <a:latin typeface="Calibri"/>
              </a:rPr>
              <a:t>Quinto livello</a:t>
            </a:r>
            <a:endParaRPr/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E95E0885-1F79-4374-90E2-8AACDF926115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Solo titolo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  <a:defRPr/>
            </a:pPr>
            <a:r>
              <a:rPr lang="it-IT" sz="4400" b="0" u="none" strike="noStrike">
                <a:solidFill>
                  <a:schemeClr val="dk1"/>
                </a:solidFill>
                <a:latin typeface="Calibri"/>
              </a:rPr>
              <a:t>Fare clic per modificare lo stile del titolo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96E7FE38-FF28-4AAD-B207-1BEAF5FC5125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&lt;#&gt;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Vuota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 bwMode="auto"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defRPr/>
            </a:pPr>
            <a:r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 bwMode="auto"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  <a:defRPr/>
            </a:pPr>
            <a:r>
              <a:rPr lang="en-US" sz="1400" b="0" u="none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 bwMode="auto"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defRPr/>
            </a:pPr>
            <a:fld id="{64D32EAE-230E-45B1-88E4-9F48BAB3D150}" type="slidenum">
              <a:rPr lang="it-IT" sz="1200" b="0" u="none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5</a:t>
            </a:fld>
            <a:endParaRPr lang="en-US" sz="1200" b="0" u="none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r>
              <a:rPr lang="it-IT" sz="1800" b="0" u="none" strike="noStrike">
                <a:solidFill>
                  <a:schemeClr val="dk1"/>
                </a:solidFill>
                <a:latin typeface="Calibri"/>
              </a:rPr>
              <a:t>Click to edit the title text format</a:t>
            </a:r>
            <a:endParaRPr/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3200" b="0" u="none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/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/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/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/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/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/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it-IT" sz="2000" b="0" u="none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7" name="Connettore 1 14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68" name="Connettore 1 18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69" name="Connettore 1 10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70" name="Connettore 1 7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sp>
        <p:nvSpPr>
          <p:cNvPr id="71" name="Rettangolo 1"/>
          <p:cNvSpPr/>
          <p:nvPr/>
        </p:nvSpPr>
        <p:spPr bwMode="auto">
          <a:xfrm>
            <a:off x="395640" y="1457640"/>
            <a:ext cx="8280720" cy="30743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defRPr/>
            </a:pPr>
            <a:r>
              <a:rPr lang="it-IT" sz="1400" b="1" u="none" strike="noStrike">
                <a:solidFill>
                  <a:srgbClr val="00B050"/>
                </a:solidFill>
                <a:latin typeface="Calibri"/>
              </a:rPr>
              <a:t>SIBioC - Medicina di laboratorio ETS (Societa Italiana di Biochimica Clinica e Biologia Molecolare Clinica)</a:t>
            </a:r>
            <a:endParaRPr lang="en-US" sz="1400" b="0" u="none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Rettangolo 3"/>
          <p:cNvSpPr/>
          <p:nvPr/>
        </p:nvSpPr>
        <p:spPr bwMode="auto">
          <a:xfrm>
            <a:off x="395640" y="1908720"/>
            <a:ext cx="8280720" cy="443052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chemeClr val="dk1"/>
                </a:solidFill>
              </a:rPr>
              <a:t>GdS Liquidi </a:t>
            </a:r>
            <a:r>
              <a:rPr lang="it-IT" sz="2400" b="1">
                <a:solidFill>
                  <a:schemeClr val="dk1"/>
                </a:solidFill>
              </a:rPr>
              <a:t>Biologici non Ematici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Coordinatore: Maria Lorubbio</a:t>
            </a:r>
            <a:endParaRPr/>
          </a:p>
          <a:p>
            <a:pPr algn="just" defTabSz="914400">
              <a:lnSpc>
                <a:spcPct val="100000"/>
              </a:lnSpc>
              <a:defRPr/>
            </a:pPr>
            <a:endParaRPr lang="it-IT" sz="2400" b="0" u="none" strike="noStrike">
              <a:solidFill>
                <a:schemeClr val="dk1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Vice-coordinatore: Michela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Seghezzi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Composizione aggiornata del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GdS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: </a:t>
            </a:r>
            <a:endParaRPr/>
          </a:p>
          <a:p>
            <a:pPr algn="just" defTabSz="914400">
              <a:lnSpc>
                <a:spcPct val="100000"/>
              </a:lnSpc>
              <a:defRPr/>
            </a:pPr>
            <a:endParaRPr lang="it-IT" sz="1400" b="0" u="none" strike="noStrike">
              <a:solidFill>
                <a:schemeClr val="dk1"/>
              </a:solidFill>
              <a:latin typeface="Calibri"/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en-US" sz="2000">
                <a:solidFill>
                  <a:schemeClr val="dk1"/>
                </a:solidFill>
                <a:latin typeface="Calibri"/>
              </a:rPr>
              <a:t>Antonio </a:t>
            </a:r>
            <a:r>
              <a:rPr lang="en-US" sz="2000">
                <a:solidFill>
                  <a:schemeClr val="dk1"/>
                </a:solidFill>
                <a:latin typeface="Calibri"/>
              </a:rPr>
              <a:t>Fortunato</a:t>
            </a:r>
            <a:r>
              <a:rPr lang="en-US" sz="2000">
                <a:solidFill>
                  <a:schemeClr val="dk1"/>
                </a:solidFill>
                <a:latin typeface="Calibri"/>
              </a:rPr>
              <a:t> - </a:t>
            </a:r>
            <a:r>
              <a:rPr lang="it-IT" sz="2000">
                <a:solidFill>
                  <a:schemeClr val="dk1"/>
                </a:solidFill>
                <a:latin typeface="Calibri"/>
              </a:rPr>
              <a:t>UOC Patologia Clinica AST Ascoli Piceno</a:t>
            </a:r>
            <a:endParaRPr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it-IT" sz="2000">
                <a:solidFill>
                  <a:schemeClr val="dk1"/>
                </a:solidFill>
              </a:rPr>
              <a:t>Fiamma Balboni - Laboratorio </a:t>
            </a:r>
            <a:r>
              <a:rPr lang="it-IT" sz="2000">
                <a:solidFill>
                  <a:schemeClr val="dk1"/>
                </a:solidFill>
              </a:rPr>
              <a:t>Analisi </a:t>
            </a:r>
            <a:r>
              <a:rPr lang="it-IT" sz="2000">
                <a:solidFill>
                  <a:schemeClr val="dk1"/>
                </a:solidFill>
              </a:rPr>
              <a:t>Chimico-Cliniche IFCA, Firenze</a:t>
            </a:r>
            <a:endParaRPr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it-IT" sz="2000">
                <a:solidFill>
                  <a:schemeClr val="dk1"/>
                </a:solidFill>
              </a:rPr>
              <a:t>Giulia </a:t>
            </a:r>
            <a:r>
              <a:rPr lang="it-IT" sz="2000">
                <a:solidFill>
                  <a:schemeClr val="dk1"/>
                </a:solidFill>
              </a:rPr>
              <a:t>Sancesario</a:t>
            </a:r>
            <a:r>
              <a:rPr lang="it-IT" sz="2000">
                <a:solidFill>
                  <a:schemeClr val="dk1"/>
                </a:solidFill>
              </a:rPr>
              <a:t> - IRCCS Santa </a:t>
            </a:r>
            <a:r>
              <a:rPr lang="it-IT" sz="2000">
                <a:solidFill>
                  <a:schemeClr val="dk1"/>
                </a:solidFill>
              </a:rPr>
              <a:t>Lucia, Roma  </a:t>
            </a:r>
            <a:endParaRPr/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it-IT" sz="2000">
                <a:solidFill>
                  <a:schemeClr val="dk1"/>
                </a:solidFill>
              </a:rPr>
              <a:t>Tiziana </a:t>
            </a:r>
            <a:r>
              <a:rPr lang="it-IT" sz="2000">
                <a:solidFill>
                  <a:schemeClr val="dk1"/>
                </a:solidFill>
              </a:rPr>
              <a:t>Ascione</a:t>
            </a:r>
            <a:r>
              <a:rPr lang="it-IT" sz="2000">
                <a:solidFill>
                  <a:schemeClr val="dk1"/>
                </a:solidFill>
              </a:rPr>
              <a:t> </a:t>
            </a:r>
            <a:r>
              <a:rPr lang="it-IT" sz="2000">
                <a:solidFill>
                  <a:schemeClr val="dk1"/>
                </a:solidFill>
              </a:rPr>
              <a:t>-  </a:t>
            </a:r>
            <a:r>
              <a:rPr lang="it-IT" sz="2000">
                <a:solidFill>
                  <a:schemeClr val="dk1"/>
                </a:solidFill>
              </a:rPr>
              <a:t>Paideia</a:t>
            </a:r>
            <a:r>
              <a:rPr lang="it-IT" sz="2000">
                <a:solidFill>
                  <a:schemeClr val="dk1"/>
                </a:solidFill>
              </a:rPr>
              <a:t> International </a:t>
            </a:r>
            <a:r>
              <a:rPr lang="it-IT" sz="2000">
                <a:solidFill>
                  <a:schemeClr val="dk1"/>
                </a:solidFill>
              </a:rPr>
              <a:t>Hospital, Roma</a:t>
            </a:r>
            <a:r>
              <a:rPr lang="it-IT" sz="2000">
                <a:solidFill>
                  <a:schemeClr val="dk1"/>
                </a:solidFill>
              </a:rPr>
              <a:t>	</a:t>
            </a:r>
            <a:endParaRPr lang="it-IT" sz="2000">
              <a:solidFill>
                <a:schemeClr val="dk1"/>
              </a:solidFill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r>
              <a:rPr lang="it-IT" sz="2000">
                <a:solidFill>
                  <a:schemeClr val="dk1"/>
                </a:solidFill>
              </a:rPr>
              <a:t>Giovanni </a:t>
            </a:r>
            <a:r>
              <a:rPr lang="it-IT" sz="2000">
                <a:solidFill>
                  <a:schemeClr val="dk1"/>
                </a:solidFill>
              </a:rPr>
              <a:t>Balato</a:t>
            </a:r>
            <a:r>
              <a:rPr lang="it-IT" sz="2000">
                <a:solidFill>
                  <a:schemeClr val="dk1"/>
                </a:solidFill>
              </a:rPr>
              <a:t> </a:t>
            </a:r>
            <a:r>
              <a:rPr lang="it-IT" sz="2000">
                <a:solidFill>
                  <a:schemeClr val="dk1"/>
                </a:solidFill>
              </a:rPr>
              <a:t>-  Università Federico </a:t>
            </a:r>
            <a:r>
              <a:rPr lang="it-IT" sz="2000">
                <a:solidFill>
                  <a:schemeClr val="dk1"/>
                </a:solidFill>
              </a:rPr>
              <a:t>II, Napoli</a:t>
            </a:r>
            <a:endParaRPr/>
          </a:p>
        </p:txBody>
      </p:sp>
      <p:pic>
        <p:nvPicPr>
          <p:cNvPr id="73" name="Immagine 5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3780000" y="53208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7" name="Connettore 1 14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68" name="Connettore 1 18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69" name="Connettore 1 10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70" name="Connettore 1 7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sp>
        <p:nvSpPr>
          <p:cNvPr id="72" name="Rettangolo 3"/>
          <p:cNvSpPr/>
          <p:nvPr/>
        </p:nvSpPr>
        <p:spPr bwMode="auto">
          <a:xfrm>
            <a:off x="395280" y="1454456"/>
            <a:ext cx="8280720" cy="3568754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Composizione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aggiornata del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GdS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:</a:t>
            </a:r>
            <a:endParaRPr/>
          </a:p>
          <a:p>
            <a:pPr algn="just" defTabSz="914400">
              <a:lnSpc>
                <a:spcPct val="100000"/>
              </a:lnSpc>
              <a:defRPr/>
            </a:pPr>
            <a:endParaRPr lang="it-IT" sz="1400" b="0" u="none" strike="noStrike">
              <a:solidFill>
                <a:schemeClr val="dk1"/>
              </a:solidFill>
              <a:latin typeface="Calibri"/>
            </a:endParaRPr>
          </a:p>
          <a:p>
            <a:pPr marL="457200" indent="-457200" algn="just">
              <a:buFont typeface="+mj-lt"/>
              <a:buAutoNum type="arabicPeriod" startAt="6"/>
              <a:defRPr/>
            </a:pPr>
            <a:r>
              <a:rPr lang="it-IT" sz="2000">
                <a:solidFill>
                  <a:schemeClr val="dk1"/>
                </a:solidFill>
              </a:rPr>
              <a:t>Gian Maria </a:t>
            </a:r>
            <a:r>
              <a:rPr lang="it-IT" sz="2000">
                <a:solidFill>
                  <a:schemeClr val="dk1"/>
                </a:solidFill>
              </a:rPr>
              <a:t>Rossolini</a:t>
            </a:r>
            <a:r>
              <a:rPr lang="it-IT" sz="2000">
                <a:solidFill>
                  <a:schemeClr val="dk1"/>
                </a:solidFill>
              </a:rPr>
              <a:t> - Azienda Ospedaliero Universitaria Careggi, Firenze</a:t>
            </a:r>
            <a:endParaRPr/>
          </a:p>
          <a:p>
            <a:pPr marL="457200" indent="-457200" algn="just">
              <a:buFont typeface="+mj-lt"/>
              <a:buAutoNum type="arabicPeriod" startAt="6"/>
              <a:defRPr/>
            </a:pPr>
            <a:r>
              <a:rPr lang="it-IT" sz="2000">
                <a:solidFill>
                  <a:schemeClr val="dk1"/>
                </a:solidFill>
              </a:rPr>
              <a:t>Benedetta Salvadori - Azienda Ospedaliero Universitaria Careggi, Firenze</a:t>
            </a:r>
            <a:endParaRPr/>
          </a:p>
          <a:p>
            <a:pPr marL="457200" indent="-457200" algn="just">
              <a:buFont typeface="+mj-lt"/>
              <a:buAutoNum type="arabicPeriod" startAt="6"/>
              <a:defRPr/>
            </a:pPr>
            <a:r>
              <a:rPr lang="it-IT" sz="2000">
                <a:solidFill>
                  <a:schemeClr val="dk1"/>
                </a:solidFill>
              </a:rPr>
              <a:t>Alberto </a:t>
            </a:r>
            <a:r>
              <a:rPr lang="it-IT" sz="2000">
                <a:solidFill>
                  <a:schemeClr val="dk1"/>
                </a:solidFill>
              </a:rPr>
              <a:t>Momoli</a:t>
            </a:r>
            <a:r>
              <a:rPr lang="it-IT" sz="2000">
                <a:solidFill>
                  <a:schemeClr val="dk1"/>
                </a:solidFill>
              </a:rPr>
              <a:t> - Ospedale San </a:t>
            </a:r>
            <a:r>
              <a:rPr lang="it-IT" sz="2000">
                <a:solidFill>
                  <a:schemeClr val="dk1"/>
                </a:solidFill>
              </a:rPr>
              <a:t>Bortolo, Vicenza</a:t>
            </a:r>
            <a:endParaRPr/>
          </a:p>
          <a:p>
            <a:pPr marL="457200" indent="-457200" algn="just">
              <a:buFont typeface="+mj-lt"/>
              <a:buAutoNum type="arabicPeriod" startAt="6"/>
              <a:defRPr/>
            </a:pPr>
            <a:r>
              <a:rPr lang="it-IT" sz="2000">
                <a:solidFill>
                  <a:schemeClr val="dk1"/>
                </a:solidFill>
              </a:rPr>
              <a:t>Marco </a:t>
            </a:r>
            <a:r>
              <a:rPr lang="it-IT" sz="2000">
                <a:solidFill>
                  <a:schemeClr val="dk1"/>
                </a:solidFill>
              </a:rPr>
              <a:t>Mugnaini</a:t>
            </a:r>
            <a:r>
              <a:rPr lang="it-IT" sz="2000">
                <a:solidFill>
                  <a:schemeClr val="dk1"/>
                </a:solidFill>
              </a:rPr>
              <a:t> - Ospedale Santa Maria </a:t>
            </a:r>
            <a:r>
              <a:rPr lang="it-IT" sz="2000">
                <a:solidFill>
                  <a:schemeClr val="dk1"/>
                </a:solidFill>
              </a:rPr>
              <a:t>Annunziata, Firenze</a:t>
            </a:r>
            <a:endParaRPr/>
          </a:p>
          <a:p>
            <a:pPr marL="457200" indent="-457200" algn="just">
              <a:buFont typeface="+mj-lt"/>
              <a:buAutoNum type="arabicPeriod" startAt="6"/>
              <a:defRPr/>
            </a:pPr>
            <a:r>
              <a:rPr lang="it-IT" sz="2000">
                <a:solidFill>
                  <a:schemeClr val="dk1"/>
                </a:solidFill>
              </a:rPr>
              <a:t>Paola Pezzati - </a:t>
            </a:r>
            <a:r>
              <a:rPr lang="it-IT" sz="2000">
                <a:solidFill>
                  <a:schemeClr val="dk1"/>
                </a:solidFill>
              </a:rPr>
              <a:t>Azienda </a:t>
            </a:r>
            <a:r>
              <a:rPr lang="it-IT" sz="2000">
                <a:solidFill>
                  <a:schemeClr val="dk1"/>
                </a:solidFill>
              </a:rPr>
              <a:t>Ospedaliero Universitaria </a:t>
            </a:r>
            <a:r>
              <a:rPr lang="it-IT" sz="2000">
                <a:solidFill>
                  <a:schemeClr val="dk1"/>
                </a:solidFill>
              </a:rPr>
              <a:t>Careggi, Firenze</a:t>
            </a:r>
            <a:endParaRPr/>
          </a:p>
          <a:p>
            <a:pPr marL="457200" indent="-457200" algn="just">
              <a:buFont typeface="+mj-lt"/>
              <a:buAutoNum type="arabicPeriod" startAt="6"/>
              <a:defRPr/>
            </a:pPr>
            <a:r>
              <a:rPr lang="it-IT" sz="2000">
                <a:solidFill>
                  <a:schemeClr val="dk1"/>
                </a:solidFill>
              </a:rPr>
              <a:t>Emilio Romanini </a:t>
            </a:r>
            <a:r>
              <a:rPr lang="it-IT" sz="2000">
                <a:solidFill>
                  <a:schemeClr val="dk1"/>
                </a:solidFill>
              </a:rPr>
              <a:t>- Clinica </a:t>
            </a:r>
            <a:r>
              <a:rPr lang="it-IT" sz="2000">
                <a:solidFill>
                  <a:schemeClr val="dk1"/>
                </a:solidFill>
              </a:rPr>
              <a:t>Sanatrix</a:t>
            </a:r>
            <a:r>
              <a:rPr lang="it-IT" sz="2000">
                <a:solidFill>
                  <a:schemeClr val="dk1"/>
                </a:solidFill>
              </a:rPr>
              <a:t> </a:t>
            </a:r>
            <a:r>
              <a:rPr lang="it-IT" sz="2000">
                <a:solidFill>
                  <a:schemeClr val="dk1"/>
                </a:solidFill>
              </a:rPr>
              <a:t>e Policlinico </a:t>
            </a:r>
            <a:r>
              <a:rPr lang="it-IT" sz="2000">
                <a:solidFill>
                  <a:schemeClr val="dk1"/>
                </a:solidFill>
              </a:rPr>
              <a:t>Casilino</a:t>
            </a:r>
            <a:r>
              <a:rPr lang="it-IT" sz="2000">
                <a:solidFill>
                  <a:schemeClr val="dk1"/>
                </a:solidFill>
              </a:rPr>
              <a:t>, Roma</a:t>
            </a:r>
            <a:endParaRPr/>
          </a:p>
          <a:p>
            <a:pPr algn="just">
              <a:defRPr/>
            </a:pPr>
            <a:endParaRPr lang="en-US" sz="2000">
              <a:solidFill>
                <a:schemeClr val="dk1"/>
              </a:solidFill>
              <a:latin typeface="Calibri"/>
            </a:endParaRPr>
          </a:p>
          <a:p>
            <a:pPr algn="just">
              <a:defRPr/>
            </a:pPr>
            <a:r>
              <a:rPr lang="it-IT" sz="2400">
                <a:solidFill>
                  <a:schemeClr val="dk1"/>
                </a:solidFill>
              </a:rPr>
              <a:t>Sottogruppo Liquido Sinoviale Congiunto </a:t>
            </a:r>
            <a:r>
              <a:rPr lang="it-IT" sz="2400">
                <a:solidFill>
                  <a:schemeClr val="dk1"/>
                </a:solidFill>
              </a:rPr>
              <a:t>SIBioC</a:t>
            </a:r>
            <a:r>
              <a:rPr lang="it-IT" sz="2400">
                <a:solidFill>
                  <a:schemeClr val="dk1"/>
                </a:solidFill>
              </a:rPr>
              <a:t> SIOT (Società Italiana Ortopedia e Traumatologia)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" name="Immagine 5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3780000" y="53208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" name="Rettangolo 1"/>
          <p:cNvSpPr/>
          <p:nvPr/>
        </p:nvSpPr>
        <p:spPr bwMode="auto">
          <a:xfrm>
            <a:off x="395640" y="795600"/>
            <a:ext cx="8280720" cy="544619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algn="ctr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Attività scientifica 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(progetti, </a:t>
            </a: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surveys</a:t>
            </a: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, raccomandazioni, altro)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Attività concluse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nell’anno: Recente pubblicazione.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Attività in </a:t>
            </a:r>
            <a:r>
              <a:rPr lang="it-IT" sz="2400">
                <a:solidFill>
                  <a:schemeClr val="dk1"/>
                </a:solidFill>
              </a:rPr>
              <a:t>corso:  </a:t>
            </a:r>
            <a:endParaRPr lang="it-IT" sz="2400">
              <a:solidFill>
                <a:schemeClr val="dk1"/>
              </a:solidFill>
            </a:endParaRPr>
          </a:p>
          <a:p>
            <a:pPr algn="just">
              <a:defRPr/>
            </a:pPr>
            <a:endParaRPr lang="it-IT" sz="800">
              <a:solidFill>
                <a:schemeClr val="dk1"/>
              </a:solidFill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it-IT" sz="2400">
                <a:solidFill>
                  <a:schemeClr val="dk1"/>
                </a:solidFill>
              </a:rPr>
              <a:t>Numero </a:t>
            </a:r>
            <a:r>
              <a:rPr lang="it-IT" sz="2400">
                <a:solidFill>
                  <a:schemeClr val="dk1"/>
                </a:solidFill>
              </a:rPr>
              <a:t>monografico per BC sui liquidi biologici, da distribuire al prossimo </a:t>
            </a:r>
            <a:r>
              <a:rPr lang="it-IT" sz="2400">
                <a:solidFill>
                  <a:schemeClr val="dk1"/>
                </a:solidFill>
              </a:rPr>
              <a:t>Congresso </a:t>
            </a:r>
            <a:r>
              <a:rPr lang="it-IT" sz="2400">
                <a:solidFill>
                  <a:schemeClr val="dk1"/>
                </a:solidFill>
              </a:rPr>
              <a:t>N</a:t>
            </a:r>
            <a:r>
              <a:rPr lang="it-IT" sz="2400">
                <a:solidFill>
                  <a:schemeClr val="dk1"/>
                </a:solidFill>
              </a:rPr>
              <a:t>azionale</a:t>
            </a:r>
            <a:r>
              <a:rPr lang="it-IT" sz="2400">
                <a:solidFill>
                  <a:schemeClr val="dk1"/>
                </a:solidFill>
              </a:rPr>
              <a:t>, dedicato a Gaetano </a:t>
            </a:r>
            <a:r>
              <a:rPr lang="it-IT" sz="2400">
                <a:solidFill>
                  <a:schemeClr val="dk1"/>
                </a:solidFill>
              </a:rPr>
              <a:t>Bernardi.</a:t>
            </a:r>
            <a:endParaRPr/>
          </a:p>
          <a:p>
            <a:pPr marL="342900" indent="-342900" algn="just">
              <a:buFontTx/>
              <a:buChar char="-"/>
              <a:defRPr/>
            </a:pPr>
            <a:endParaRPr lang="it-IT" sz="1200">
              <a:solidFill>
                <a:schemeClr val="dk1"/>
              </a:solidFill>
            </a:endParaRPr>
          </a:p>
          <a:p>
            <a:pPr marL="342900" indent="-342900" algn="just">
              <a:buFontTx/>
              <a:buChar char="-"/>
              <a:defRPr/>
            </a:pPr>
            <a:r>
              <a:rPr lang="it-IT" sz="2400">
                <a:solidFill>
                  <a:schemeClr val="dk1"/>
                </a:solidFill>
              </a:rPr>
              <a:t>Proposta Sessione per il prossimo Congresso </a:t>
            </a:r>
            <a:r>
              <a:rPr lang="it-IT" sz="2400">
                <a:solidFill>
                  <a:schemeClr val="dk1"/>
                </a:solidFill>
              </a:rPr>
              <a:t>N</a:t>
            </a:r>
            <a:r>
              <a:rPr lang="it-IT" sz="2400">
                <a:solidFill>
                  <a:schemeClr val="dk1"/>
                </a:solidFill>
              </a:rPr>
              <a:t>azionale.</a:t>
            </a:r>
            <a:endParaRPr/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>
              <a:defRPr/>
            </a:pPr>
            <a:r>
              <a:rPr lang="it-IT" sz="2400">
                <a:solidFill>
                  <a:schemeClr val="dk1"/>
                </a:solidFill>
              </a:rPr>
              <a:t>Pubblicazioni</a:t>
            </a:r>
            <a:r>
              <a:rPr lang="it-IT" sz="2400">
                <a:solidFill>
                  <a:schemeClr val="dk1"/>
                </a:solidFill>
              </a:rPr>
              <a:t>: </a:t>
            </a:r>
            <a:r>
              <a:rPr lang="it-IT" sz="2000">
                <a:solidFill>
                  <a:schemeClr val="dk1"/>
                </a:solidFill>
              </a:rPr>
              <a:t>Synovial</a:t>
            </a:r>
            <a:r>
              <a:rPr lang="it-IT" sz="2000">
                <a:solidFill>
                  <a:schemeClr val="dk1"/>
                </a:solidFill>
              </a:rPr>
              <a:t> </a:t>
            </a:r>
            <a:r>
              <a:rPr lang="it-IT" sz="2000">
                <a:solidFill>
                  <a:schemeClr val="dk1"/>
                </a:solidFill>
              </a:rPr>
              <a:t>Fluid</a:t>
            </a:r>
            <a:r>
              <a:rPr lang="it-IT" sz="2000">
                <a:solidFill>
                  <a:schemeClr val="dk1"/>
                </a:solidFill>
              </a:rPr>
              <a:t> Cell </a:t>
            </a:r>
            <a:r>
              <a:rPr lang="it-IT" sz="2000">
                <a:solidFill>
                  <a:schemeClr val="dk1"/>
                </a:solidFill>
              </a:rPr>
              <a:t>Counts</a:t>
            </a:r>
            <a:r>
              <a:rPr lang="it-IT" sz="2000">
                <a:solidFill>
                  <a:schemeClr val="dk1"/>
                </a:solidFill>
              </a:rPr>
              <a:t> </a:t>
            </a:r>
            <a:r>
              <a:rPr lang="it-IT" sz="2000">
                <a:solidFill>
                  <a:schemeClr val="dk1"/>
                </a:solidFill>
              </a:rPr>
              <a:t>Remain</a:t>
            </a:r>
            <a:r>
              <a:rPr lang="it-IT" sz="2000">
                <a:solidFill>
                  <a:schemeClr val="dk1"/>
                </a:solidFill>
              </a:rPr>
              <a:t> </a:t>
            </a:r>
            <a:r>
              <a:rPr lang="it-IT" sz="2000">
                <a:solidFill>
                  <a:schemeClr val="dk1"/>
                </a:solidFill>
              </a:rPr>
              <a:t>Stable</a:t>
            </a:r>
            <a:r>
              <a:rPr lang="it-IT" sz="2000">
                <a:solidFill>
                  <a:schemeClr val="dk1"/>
                </a:solidFill>
              </a:rPr>
              <a:t> for 72 Hours </a:t>
            </a:r>
            <a:r>
              <a:rPr lang="it-IT" sz="2000">
                <a:solidFill>
                  <a:schemeClr val="dk1"/>
                </a:solidFill>
              </a:rPr>
              <a:t>Regardless</a:t>
            </a:r>
            <a:r>
              <a:rPr lang="it-IT" sz="2000">
                <a:solidFill>
                  <a:schemeClr val="dk1"/>
                </a:solidFill>
              </a:rPr>
              <a:t> of Storage Temperature: </a:t>
            </a:r>
            <a:r>
              <a:rPr lang="it-IT" sz="2000">
                <a:solidFill>
                  <a:schemeClr val="dk1"/>
                </a:solidFill>
              </a:rPr>
              <a:t>Implications</a:t>
            </a:r>
            <a:r>
              <a:rPr lang="it-IT" sz="2000">
                <a:solidFill>
                  <a:schemeClr val="dk1"/>
                </a:solidFill>
              </a:rPr>
              <a:t> for PJI </a:t>
            </a:r>
            <a:r>
              <a:rPr lang="it-IT" sz="2000">
                <a:solidFill>
                  <a:schemeClr val="dk1"/>
                </a:solidFill>
              </a:rPr>
              <a:t>Diagnosis</a:t>
            </a:r>
            <a:r>
              <a:rPr lang="it-IT" sz="2000">
                <a:solidFill>
                  <a:schemeClr val="dk1"/>
                </a:solidFill>
              </a:rPr>
              <a:t>. Giovanni </a:t>
            </a:r>
            <a:r>
              <a:rPr lang="it-IT" sz="2000">
                <a:solidFill>
                  <a:schemeClr val="dk1"/>
                </a:solidFill>
              </a:rPr>
              <a:t>B, Fiamma B, Tiziana </a:t>
            </a:r>
            <a:r>
              <a:rPr lang="it-IT" sz="2000">
                <a:solidFill>
                  <a:schemeClr val="dk1"/>
                </a:solidFill>
              </a:rPr>
              <a:t>A et al. EJIFCC</a:t>
            </a:r>
            <a:r>
              <a:rPr lang="it-IT" sz="2000">
                <a:solidFill>
                  <a:schemeClr val="dk1"/>
                </a:solidFill>
              </a:rPr>
              <a:t>. 2026 </a:t>
            </a:r>
            <a:r>
              <a:rPr lang="it-IT" sz="2000">
                <a:solidFill>
                  <a:schemeClr val="dk1"/>
                </a:solidFill>
              </a:rPr>
              <a:t>Feb</a:t>
            </a:r>
            <a:r>
              <a:rPr lang="it-IT" sz="2000">
                <a:solidFill>
                  <a:schemeClr val="dk1"/>
                </a:solidFill>
              </a:rPr>
              <a:t> 2;37(1):78-83.</a:t>
            </a:r>
            <a:endParaRPr lang="en-US" sz="2000" b="0" u="none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75" name="Connettore 1 3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76" name="Connettore 1 4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77" name="Connettore 1 5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78" name="Connettore 1 6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pic>
        <p:nvPicPr>
          <p:cNvPr id="79" name="Immagine 2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6948360" y="57240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" name="Rettangolo 1"/>
          <p:cNvSpPr/>
          <p:nvPr/>
        </p:nvSpPr>
        <p:spPr bwMode="auto">
          <a:xfrm>
            <a:off x="395640" y="795600"/>
            <a:ext cx="8280720" cy="563085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algn="ctr" defTabSz="9144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Attività scientifica 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(progetti, </a:t>
            </a: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surveys</a:t>
            </a: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, raccomandazioni, altro)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Attività da </a:t>
            </a:r>
            <a:r>
              <a:rPr lang="it-IT" sz="2400">
                <a:solidFill>
                  <a:schemeClr val="dk1"/>
                </a:solidFill>
              </a:rPr>
              <a:t>avviare</a:t>
            </a:r>
            <a:endParaRPr/>
          </a:p>
          <a:p>
            <a:pPr algn="just">
              <a:defRPr/>
            </a:pPr>
            <a:endParaRPr lang="it-IT" sz="800">
              <a:solidFill>
                <a:schemeClr val="dk1"/>
              </a:solidFill>
            </a:endParaRPr>
          </a:p>
          <a:p>
            <a:pPr algn="just">
              <a:defRPr/>
            </a:pPr>
            <a:r>
              <a:rPr lang="it-IT" sz="2400">
                <a:solidFill>
                  <a:schemeClr val="dk1"/>
                </a:solidFill>
              </a:rPr>
              <a:t>Progettazione di documenti tecnico-scientifici che riguardano:</a:t>
            </a:r>
            <a:endParaRPr/>
          </a:p>
          <a:p>
            <a:pPr algn="just">
              <a:defRPr/>
            </a:pPr>
            <a:endParaRPr lang="it-IT" sz="800">
              <a:solidFill>
                <a:schemeClr val="dk1"/>
              </a:solidFill>
            </a:endParaRPr>
          </a:p>
          <a:p>
            <a:pPr algn="just">
              <a:defRPr/>
            </a:pPr>
            <a:endParaRPr lang="it-IT" sz="800">
              <a:solidFill>
                <a:schemeClr val="dk1"/>
              </a:solidFill>
            </a:endParaRPr>
          </a:p>
          <a:p>
            <a:pPr marL="342900" indent="-342900" algn="just">
              <a:buFont typeface="Arial"/>
              <a:buChar char="•"/>
              <a:defRPr/>
            </a:pPr>
            <a:r>
              <a:rPr lang="it-IT" sz="2400">
                <a:solidFill>
                  <a:schemeClr val="dk1"/>
                </a:solidFill>
              </a:rPr>
              <a:t>Preparazione dei preparati panottici </a:t>
            </a:r>
            <a:r>
              <a:rPr lang="it-IT" sz="2400">
                <a:solidFill>
                  <a:schemeClr val="dk1"/>
                </a:solidFill>
              </a:rPr>
              <a:t>citocentrifugati</a:t>
            </a:r>
            <a:r>
              <a:rPr lang="it-IT" sz="2400">
                <a:solidFill>
                  <a:schemeClr val="dk1"/>
                </a:solidFill>
              </a:rPr>
              <a:t> per la valutazione microscopica dei liquidi cavitari.</a:t>
            </a:r>
            <a:endParaRPr/>
          </a:p>
          <a:p>
            <a:pPr marL="342900" indent="-342900" algn="just">
              <a:buFont typeface="Arial"/>
              <a:buChar char="•"/>
              <a:defRPr/>
            </a:pPr>
            <a:endParaRPr lang="it-IT" sz="2400">
              <a:solidFill>
                <a:schemeClr val="dk1"/>
              </a:solidFill>
            </a:endParaRPr>
          </a:p>
          <a:p>
            <a:pPr marL="342900" indent="-342900" algn="just">
              <a:buFont typeface="Arial"/>
              <a:buChar char="•"/>
              <a:defRPr/>
            </a:pPr>
            <a:r>
              <a:rPr lang="it-IT" sz="2400">
                <a:solidFill>
                  <a:schemeClr val="dk1"/>
                </a:solidFill>
              </a:rPr>
              <a:t>V</a:t>
            </a:r>
            <a:r>
              <a:rPr lang="it-IT" sz="2400">
                <a:solidFill>
                  <a:schemeClr val="dk1"/>
                </a:solidFill>
              </a:rPr>
              <a:t>alidazione dei metodi di chimica clinica per la determinazione di alcuni </a:t>
            </a:r>
            <a:r>
              <a:rPr lang="it-IT" sz="2400">
                <a:solidFill>
                  <a:schemeClr val="dk1"/>
                </a:solidFill>
              </a:rPr>
              <a:t>analiti</a:t>
            </a:r>
            <a:r>
              <a:rPr lang="it-IT" sz="2400">
                <a:solidFill>
                  <a:schemeClr val="dk1"/>
                </a:solidFill>
              </a:rPr>
              <a:t> nei liquidi cavitari.</a:t>
            </a:r>
            <a:endParaRPr/>
          </a:p>
          <a:p>
            <a:pPr marL="342900" indent="-342900" algn="just">
              <a:buFont typeface="Arial"/>
              <a:buChar char="•"/>
              <a:defRPr/>
            </a:pPr>
            <a:endParaRPr lang="it-IT" sz="2400">
              <a:solidFill>
                <a:schemeClr val="dk1"/>
              </a:solidFill>
            </a:endParaRPr>
          </a:p>
          <a:p>
            <a:pPr marL="342900" indent="-342900" algn="just">
              <a:buFont typeface="Arial"/>
              <a:buChar char="•"/>
              <a:defRPr/>
            </a:pPr>
            <a:r>
              <a:rPr lang="it-IT" sz="2400">
                <a:solidFill>
                  <a:schemeClr val="dk1"/>
                </a:solidFill>
              </a:rPr>
              <a:t>M</a:t>
            </a:r>
            <a:r>
              <a:rPr lang="it-IT" sz="2400">
                <a:solidFill>
                  <a:schemeClr val="dk1"/>
                </a:solidFill>
              </a:rPr>
              <a:t>odalità </a:t>
            </a:r>
            <a:r>
              <a:rPr lang="it-IT" sz="2400">
                <a:solidFill>
                  <a:schemeClr val="dk1"/>
                </a:solidFill>
              </a:rPr>
              <a:t>di determinazione della </a:t>
            </a:r>
            <a:r>
              <a:rPr lang="it-IT" sz="2400">
                <a:solidFill>
                  <a:schemeClr val="dk1"/>
                </a:solidFill>
              </a:rPr>
              <a:t>Tireoglobulina</a:t>
            </a:r>
            <a:r>
              <a:rPr lang="it-IT" sz="2400">
                <a:solidFill>
                  <a:schemeClr val="dk1"/>
                </a:solidFill>
              </a:rPr>
              <a:t> negli aspirati </a:t>
            </a:r>
            <a:r>
              <a:rPr lang="it-IT" sz="2400">
                <a:solidFill>
                  <a:schemeClr val="dk1"/>
                </a:solidFill>
              </a:rPr>
              <a:t>tiroidei.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75" name="Connettore 1 3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76" name="Connettore 1 4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77" name="Connettore 1 5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78" name="Connettore 1 6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pic>
        <p:nvPicPr>
          <p:cNvPr id="79" name="Immagine 2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6948360" y="57240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" name="Rettangolo 1"/>
          <p:cNvSpPr/>
          <p:nvPr/>
        </p:nvSpPr>
        <p:spPr bwMode="auto">
          <a:xfrm>
            <a:off x="395280" y="1052460"/>
            <a:ext cx="8208720" cy="3968863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2. Attività congressuale e divulgativa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Eventi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organizzati: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Partecipazione a eventi </a:t>
            </a:r>
            <a:r>
              <a:rPr lang="it-IT" sz="2400">
                <a:solidFill>
                  <a:schemeClr val="dk1"/>
                </a:solidFill>
              </a:rPr>
              <a:t>annuali dell’associazione OTODI (Ortopedici e Traumatologi Ospedalieri </a:t>
            </a:r>
            <a:r>
              <a:rPr lang="it-IT" sz="2400">
                <a:solidFill>
                  <a:schemeClr val="dk1"/>
                </a:solidFill>
              </a:rPr>
              <a:t>d'Italia). </a:t>
            </a:r>
            <a:endParaRPr lang="it-IT" sz="2400">
              <a:solidFill>
                <a:schemeClr val="dk1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Partecipazione a sessioni del Congresso Nazionale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SIBioC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:</a:t>
            </a:r>
            <a:endParaRPr/>
          </a:p>
          <a:p>
            <a:pPr algn="just" defTabSz="914400">
              <a:lnSpc>
                <a:spcPct val="100000"/>
              </a:lnSpc>
              <a:defRPr/>
            </a:pPr>
            <a:endParaRPr lang="it-IT" sz="1200" b="0" u="none" strike="noStrike">
              <a:solidFill>
                <a:schemeClr val="dk1"/>
              </a:solidFill>
              <a:latin typeface="Calibri"/>
            </a:endParaRPr>
          </a:p>
          <a:p>
            <a:pPr algn="just">
              <a:defRPr/>
            </a:pPr>
            <a:r>
              <a:rPr lang="it-IT" sz="2400">
                <a:solidFill>
                  <a:schemeClr val="dk1"/>
                </a:solidFill>
              </a:rPr>
              <a:t>- Congresso Nazionale </a:t>
            </a:r>
            <a:r>
              <a:rPr lang="it-IT" sz="2400">
                <a:solidFill>
                  <a:schemeClr val="dk1"/>
                </a:solidFill>
              </a:rPr>
              <a:t>SIBioC</a:t>
            </a:r>
            <a:r>
              <a:rPr lang="it-IT" sz="2400">
                <a:solidFill>
                  <a:schemeClr val="dk1"/>
                </a:solidFill>
              </a:rPr>
              <a:t> 2025 sessione "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I nuovi orizzonti nella diagnosi di infezione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periprotesica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" in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collaborazione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SIBioC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 e SIOT - Società Italiana Ortopedia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e Traumatologia.</a:t>
            </a:r>
            <a:endParaRPr lang="en-US" sz="2400">
              <a:solidFill>
                <a:schemeClr val="dk1"/>
              </a:solidFill>
              <a:latin typeface="Calibri"/>
            </a:endParaRPr>
          </a:p>
        </p:txBody>
      </p:sp>
      <p:cxnSp>
        <p:nvCxnSpPr>
          <p:cNvPr id="81" name="Connettore 1 3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82" name="Connettore 1 4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83" name="Connettore 1 5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84" name="Connettore 1 6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pic>
        <p:nvPicPr>
          <p:cNvPr id="85" name="Immagine 2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7299000" y="81252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" name="Rettangolo 1"/>
          <p:cNvSpPr/>
          <p:nvPr/>
        </p:nvSpPr>
        <p:spPr bwMode="auto">
          <a:xfrm>
            <a:off x="467280" y="743400"/>
            <a:ext cx="8208720" cy="600018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3. Attività societaria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Riunioni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telematiche e/o in presenza: Effettuate riunioni in presenza in occasione del Congresso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N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azionale.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Organizzazione di corsi FAD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SIBioC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: Non effettuati, da programmare per il prossimo biennio.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Pubblicazioni su Biochimica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Clinica</a:t>
            </a:r>
            <a:r>
              <a:rPr lang="it-IT" sz="2400">
                <a:solidFill>
                  <a:schemeClr val="dk1"/>
                </a:solidFill>
              </a:rPr>
              <a:t>: Numero monografico per BC sui liquidi biologici, da distribuire al prossimo </a:t>
            </a:r>
            <a:r>
              <a:rPr lang="it-IT" sz="2400">
                <a:solidFill>
                  <a:schemeClr val="dk1"/>
                </a:solidFill>
              </a:rPr>
              <a:t>Congresso Nazionale.</a:t>
            </a:r>
            <a:endParaRPr/>
          </a:p>
          <a:p>
            <a:pPr algn="just">
              <a:defRPr/>
            </a:pPr>
            <a:endParaRPr lang="it-IT" sz="2400">
              <a:solidFill>
                <a:schemeClr val="dk1"/>
              </a:solidFill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it-IT" sz="2400">
                <a:solidFill>
                  <a:schemeClr val="dk1"/>
                </a:solidFill>
              </a:rPr>
              <a:t>Balboni </a:t>
            </a:r>
            <a:r>
              <a:rPr lang="it-IT" sz="2400">
                <a:solidFill>
                  <a:schemeClr val="dk1"/>
                </a:solidFill>
              </a:rPr>
              <a:t>F, Pezzati P, </a:t>
            </a:r>
            <a:r>
              <a:rPr lang="it-IT" sz="2400">
                <a:solidFill>
                  <a:schemeClr val="dk1"/>
                </a:solidFill>
              </a:rPr>
              <a:t>Balato</a:t>
            </a:r>
            <a:r>
              <a:rPr lang="it-IT" sz="2400">
                <a:solidFill>
                  <a:schemeClr val="dk1"/>
                </a:solidFill>
              </a:rPr>
              <a:t> G et al. The gap </a:t>
            </a:r>
            <a:r>
              <a:rPr lang="it-IT" sz="2400">
                <a:solidFill>
                  <a:schemeClr val="dk1"/>
                </a:solidFill>
              </a:rPr>
              <a:t>between</a:t>
            </a:r>
            <a:r>
              <a:rPr lang="it-IT" sz="2400">
                <a:solidFill>
                  <a:schemeClr val="dk1"/>
                </a:solidFill>
              </a:rPr>
              <a:t> </a:t>
            </a:r>
            <a:r>
              <a:rPr lang="it-IT" sz="2400">
                <a:solidFill>
                  <a:schemeClr val="dk1"/>
                </a:solidFill>
              </a:rPr>
              <a:t>practice</a:t>
            </a:r>
            <a:r>
              <a:rPr lang="it-IT" sz="2400">
                <a:solidFill>
                  <a:schemeClr val="dk1"/>
                </a:solidFill>
              </a:rPr>
              <a:t> and </a:t>
            </a:r>
            <a:r>
              <a:rPr lang="it-IT" sz="2400">
                <a:solidFill>
                  <a:schemeClr val="dk1"/>
                </a:solidFill>
              </a:rPr>
              <a:t>methodology</a:t>
            </a:r>
            <a:r>
              <a:rPr lang="it-IT" sz="2400">
                <a:solidFill>
                  <a:schemeClr val="dk1"/>
                </a:solidFill>
              </a:rPr>
              <a:t>: the case of </a:t>
            </a:r>
            <a:r>
              <a:rPr lang="it-IT" sz="2400">
                <a:solidFill>
                  <a:schemeClr val="dk1"/>
                </a:solidFill>
              </a:rPr>
              <a:t>esterase</a:t>
            </a:r>
            <a:r>
              <a:rPr lang="it-IT" sz="2400">
                <a:solidFill>
                  <a:schemeClr val="dk1"/>
                </a:solidFill>
              </a:rPr>
              <a:t> in </a:t>
            </a:r>
            <a:r>
              <a:rPr lang="it-IT" sz="2400">
                <a:solidFill>
                  <a:schemeClr val="dk1"/>
                </a:solidFill>
              </a:rPr>
              <a:t>Periprosthetic</a:t>
            </a:r>
            <a:r>
              <a:rPr lang="it-IT" sz="2400">
                <a:solidFill>
                  <a:schemeClr val="dk1"/>
                </a:solidFill>
              </a:rPr>
              <a:t> Joint </a:t>
            </a:r>
            <a:r>
              <a:rPr lang="it-IT" sz="2400">
                <a:solidFill>
                  <a:schemeClr val="dk1"/>
                </a:solidFill>
              </a:rPr>
              <a:t>Infection</a:t>
            </a:r>
            <a:r>
              <a:rPr lang="it-IT" sz="2400">
                <a:solidFill>
                  <a:schemeClr val="dk1"/>
                </a:solidFill>
              </a:rPr>
              <a:t>. Biochimica Clinica, 2024; 48(1) 22-30. </a:t>
            </a:r>
            <a:endParaRPr lang="it-IT" sz="2400">
              <a:solidFill>
                <a:schemeClr val="dk1"/>
              </a:solidFill>
            </a:endParaRPr>
          </a:p>
          <a:p>
            <a:pPr marL="171450" indent="-171450" algn="just">
              <a:buFontTx/>
              <a:buChar char="-"/>
              <a:defRPr/>
            </a:pPr>
            <a:endParaRPr lang="en-US" sz="12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1200" b="0" u="none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87" name="Connettore 1 3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88" name="Connettore 1 4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89" name="Connettore 1 5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90" name="Connettore 1 6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pic>
        <p:nvPicPr>
          <p:cNvPr id="91" name="Immagine 7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7308360" y="74340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" name="Rettangolo 1"/>
          <p:cNvSpPr/>
          <p:nvPr/>
        </p:nvSpPr>
        <p:spPr bwMode="auto">
          <a:xfrm>
            <a:off x="431640" y="743400"/>
            <a:ext cx="8208720" cy="341486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  <a:defRPr/>
            </a:pPr>
            <a:r>
              <a:rPr lang="it-IT" sz="2400" b="1" u="none" strike="noStrike">
                <a:solidFill>
                  <a:schemeClr val="dk1"/>
                </a:solidFill>
                <a:latin typeface="Calibri"/>
              </a:rPr>
              <a:t>3. Attività societaria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Attività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di revisione per Biochimica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Clinica</a:t>
            </a:r>
            <a:r>
              <a:rPr lang="it-IT" sz="2400">
                <a:solidFill>
                  <a:schemeClr val="dk1"/>
                </a:solidFill>
              </a:rPr>
              <a:t>: Sì, da implementare nel prossimo </a:t>
            </a:r>
            <a:r>
              <a:rPr lang="it-IT" sz="2400">
                <a:solidFill>
                  <a:schemeClr val="dk1"/>
                </a:solidFill>
              </a:rPr>
              <a:t>biennio.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Partecipazione all’attività di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Labtestonline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: Sì, da implementare nel prossimo biennio.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defRPr/>
            </a:pP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Aggiornamento del sito </a:t>
            </a:r>
            <a:r>
              <a:rPr lang="it-IT" sz="2400" b="0" u="none" strike="noStrike">
                <a:solidFill>
                  <a:schemeClr val="dk1"/>
                </a:solidFill>
                <a:latin typeface="Calibri"/>
              </a:rPr>
              <a:t>SIBioC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: 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A</a:t>
            </a:r>
            <a:r>
              <a:rPr lang="it-IT" sz="2400">
                <a:solidFill>
                  <a:schemeClr val="dk1"/>
                </a:solidFill>
                <a:latin typeface="Calibri"/>
              </a:rPr>
              <a:t>ggiornato parzialmente.</a:t>
            </a:r>
            <a:endParaRPr lang="en-US" sz="2400" b="0" u="none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87" name="Connettore 1 3"/>
          <p:cNvCxnSpPr/>
          <p:nvPr/>
        </p:nvCxnSpPr>
        <p:spPr bwMode="auto">
          <a:xfrm>
            <a:off x="467280" y="659700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88" name="Connettore 1 4"/>
          <p:cNvCxnSpPr/>
          <p:nvPr/>
        </p:nvCxnSpPr>
        <p:spPr bwMode="auto">
          <a:xfrm>
            <a:off x="467280" y="645300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cxnSp>
        <p:nvCxnSpPr>
          <p:cNvPr id="89" name="Connettore 1 5"/>
          <p:cNvCxnSpPr/>
          <p:nvPr/>
        </p:nvCxnSpPr>
        <p:spPr bwMode="auto">
          <a:xfrm>
            <a:off x="395280" y="260640"/>
            <a:ext cx="8281440" cy="360"/>
          </a:xfrm>
          <a:prstGeom prst="straightConnector1">
            <a:avLst/>
          </a:prstGeom>
          <a:ln w="76200">
            <a:solidFill>
              <a:srgbClr val="00B050"/>
            </a:solidFill>
            <a:round/>
          </a:ln>
        </p:spPr>
      </p:cxnSp>
      <p:cxnSp>
        <p:nvCxnSpPr>
          <p:cNvPr id="90" name="Connettore 1 6"/>
          <p:cNvCxnSpPr/>
          <p:nvPr/>
        </p:nvCxnSpPr>
        <p:spPr bwMode="auto">
          <a:xfrm>
            <a:off x="395280" y="404640"/>
            <a:ext cx="8281440" cy="360"/>
          </a:xfrm>
          <a:prstGeom prst="straightConnector1">
            <a:avLst/>
          </a:prstGeom>
          <a:ln w="38100">
            <a:solidFill>
              <a:srgbClr val="00B050"/>
            </a:solidFill>
            <a:round/>
          </a:ln>
        </p:spPr>
      </p:cxnSp>
      <p:pic>
        <p:nvPicPr>
          <p:cNvPr id="91" name="Immagine 7" descr="Immagine che contiene Carattere, Elementi grafici, logo, schermata&#10;&#10;Descrizione generata automaticamente"/>
          <p:cNvPicPr/>
          <p:nvPr/>
        </p:nvPicPr>
        <p:blipFill>
          <a:blip r:embed="rId3"/>
          <a:stretch/>
        </p:blipFill>
        <p:spPr bwMode="auto">
          <a:xfrm>
            <a:off x="7308360" y="743400"/>
            <a:ext cx="1305000" cy="479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onlyoffice/8.3.2.19</Application>
  <PresentationFormat>On-screen Show (4:3)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Hewlett-Packard Company</Company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federica_vergani</dc:creator>
  <dc:description/>
  <dc:language>en-US</dc:language>
  <cp:lastModifiedBy>Anonimo</cp:lastModifiedBy>
  <cp:revision>1070</cp:revision>
  <dcterms:created xsi:type="dcterms:W3CDTF">2013-04-15T08:54:38Z</dcterms:created>
  <dcterms:modified xsi:type="dcterms:W3CDTF">2026-07-03T07:32:47Z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Presentazione su schermo (4:3)</vt:lpwstr>
  </property>
  <property fmtid="{D5CDD505-2E9C-101B-9397-08002B2CF9AE}" pid="4" name="Slides">
    <vt:i4>4</vt:i4>
  </property>
</Properties>
</file>